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0"/>
  </p:notesMasterIdLst>
  <p:sldIdLst>
    <p:sldId id="293" r:id="rId2"/>
    <p:sldId id="294" r:id="rId3"/>
    <p:sldId id="296" r:id="rId4"/>
    <p:sldId id="297" r:id="rId5"/>
    <p:sldId id="298" r:id="rId6"/>
    <p:sldId id="299" r:id="rId7"/>
    <p:sldId id="300" r:id="rId8"/>
    <p:sldId id="31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11" r:id="rId18"/>
    <p:sldId id="309" r:id="rId19"/>
    <p:sldId id="313" r:id="rId20"/>
    <p:sldId id="312" r:id="rId21"/>
    <p:sldId id="314" r:id="rId22"/>
    <p:sldId id="317" r:id="rId23"/>
    <p:sldId id="316" r:id="rId24"/>
    <p:sldId id="319" r:id="rId25"/>
    <p:sldId id="318" r:id="rId26"/>
    <p:sldId id="320" r:id="rId27"/>
    <p:sldId id="321" r:id="rId28"/>
    <p:sldId id="322" r:id="rId29"/>
    <p:sldId id="323" r:id="rId30"/>
    <p:sldId id="324" r:id="rId31"/>
    <p:sldId id="325" r:id="rId32"/>
    <p:sldId id="326" r:id="rId33"/>
    <p:sldId id="327" r:id="rId34"/>
    <p:sldId id="329" r:id="rId35"/>
    <p:sldId id="331" r:id="rId36"/>
    <p:sldId id="332" r:id="rId37"/>
    <p:sldId id="333" r:id="rId38"/>
    <p:sldId id="334" r:id="rId39"/>
    <p:sldId id="335" r:id="rId40"/>
    <p:sldId id="336" r:id="rId41"/>
    <p:sldId id="337" r:id="rId42"/>
    <p:sldId id="339" r:id="rId43"/>
    <p:sldId id="341" r:id="rId44"/>
    <p:sldId id="340" r:id="rId45"/>
    <p:sldId id="342" r:id="rId46"/>
    <p:sldId id="343" r:id="rId47"/>
    <p:sldId id="338" r:id="rId48"/>
    <p:sldId id="347" r:id="rId49"/>
    <p:sldId id="348" r:id="rId50"/>
    <p:sldId id="349" r:id="rId51"/>
    <p:sldId id="350" r:id="rId52"/>
    <p:sldId id="345" r:id="rId53"/>
    <p:sldId id="354" r:id="rId54"/>
    <p:sldId id="344" r:id="rId55"/>
    <p:sldId id="353" r:id="rId56"/>
    <p:sldId id="346" r:id="rId57"/>
    <p:sldId id="351" r:id="rId58"/>
    <p:sldId id="352" r:id="rId5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2" autoAdjust="0"/>
    <p:restoredTop sz="86496" autoAdjust="0"/>
  </p:normalViewPr>
  <p:slideViewPr>
    <p:cSldViewPr>
      <p:cViewPr varScale="1">
        <p:scale>
          <a:sx n="60" d="100"/>
          <a:sy n="60" d="100"/>
        </p:scale>
        <p:origin x="96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8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7122"/>
    </p:cViewPr>
  </p:sorterViewPr>
  <p:notesViewPr>
    <p:cSldViewPr>
      <p:cViewPr>
        <p:scale>
          <a:sx n="75" d="100"/>
          <a:sy n="75" d="100"/>
        </p:scale>
        <p:origin x="-252" y="112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/>
            </a:lvl1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/>
            </a:lvl1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/>
            </a:lvl1pPr>
          </a:lstStyle>
          <a:p>
            <a:fld id="{25093AB6-F5C9-4FFA-8B16-934C79D9A8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1FC799-D2C8-4067-9252-94E23DDBB0C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Garrett Hardin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8D420A-E165-4AB9-874A-21C38392A512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47650" indent="-247650"/>
            <a:r>
              <a:rPr lang="en-US" altLang="en-US" dirty="0"/>
              <a:t>Environmental Movements</a:t>
            </a:r>
          </a:p>
          <a:p>
            <a:pPr marL="247650" indent="-247650"/>
            <a:r>
              <a:rPr lang="en-US" altLang="en-US" dirty="0"/>
              <a:t>Conservationism</a:t>
            </a:r>
          </a:p>
          <a:p>
            <a:pPr marL="704850" lvl="1" indent="-247650"/>
            <a:r>
              <a:rPr lang="en-US" altLang="en-US" dirty="0"/>
              <a:t>Stresses enlighten, utilitarian use of natural resources</a:t>
            </a:r>
          </a:p>
          <a:p>
            <a:pPr marL="704850" lvl="1" indent="-247650"/>
            <a:r>
              <a:rPr lang="en-US" altLang="en-US" dirty="0"/>
              <a:t>Gifford Pinchot</a:t>
            </a:r>
          </a:p>
          <a:p>
            <a:pPr marL="1162050" lvl="2" indent="-247650"/>
            <a:r>
              <a:rPr lang="en-US" altLang="en-US" dirty="0"/>
              <a:t>Founded the national forest system</a:t>
            </a:r>
          </a:p>
          <a:p>
            <a:pPr marL="704850" lvl="1" indent="-247650"/>
            <a:r>
              <a:rPr lang="en-US" altLang="en-US" dirty="0"/>
              <a:t>Statutes today call for multiple use and sustained yield</a:t>
            </a:r>
          </a:p>
          <a:p>
            <a:pPr marL="247650" indent="-247650"/>
            <a:r>
              <a:rPr lang="en-US" altLang="en-US" dirty="0"/>
              <a:t>Preservationist</a:t>
            </a:r>
          </a:p>
          <a:p>
            <a:pPr marL="704850" lvl="1" indent="-247650"/>
            <a:r>
              <a:rPr lang="en-US" altLang="en-US" dirty="0"/>
              <a:t>From the romantic movement</a:t>
            </a:r>
          </a:p>
          <a:p>
            <a:pPr marL="1162050" lvl="2" indent="-247650"/>
            <a:r>
              <a:rPr lang="en-US" altLang="en-US" dirty="0"/>
              <a:t>Emerson and Thoreau</a:t>
            </a:r>
          </a:p>
          <a:p>
            <a:pPr marL="704850" lvl="1" indent="-247650"/>
            <a:r>
              <a:rPr lang="en-US" altLang="en-US" dirty="0"/>
              <a:t>Non-utilitarian, moral and aesthetic</a:t>
            </a:r>
          </a:p>
          <a:p>
            <a:pPr marL="1162050" lvl="2" indent="-247650"/>
            <a:r>
              <a:rPr lang="en-US" altLang="en-US" dirty="0"/>
              <a:t>John Muir</a:t>
            </a:r>
          </a:p>
          <a:p>
            <a:pPr marL="1162050" lvl="2" indent="-247650"/>
            <a:r>
              <a:rPr lang="en-US" altLang="en-US" dirty="0"/>
              <a:t>National Park Service</a:t>
            </a:r>
          </a:p>
          <a:p>
            <a:pPr marL="704850" lvl="1" indent="-247650"/>
            <a:r>
              <a:rPr lang="en-US" altLang="en-US" dirty="0"/>
              <a:t>Endangered Species Act and National Historic Preservation Act.</a:t>
            </a:r>
          </a:p>
          <a:p>
            <a:pPr marL="247650" indent="-247650"/>
            <a:r>
              <a:rPr lang="en-US" altLang="en-US" dirty="0"/>
              <a:t>Philosophical conflict between the two</a:t>
            </a:r>
          </a:p>
          <a:p>
            <a:pPr marL="247650" indent="-247650"/>
            <a:r>
              <a:rPr lang="en-US" altLang="en-US" dirty="0"/>
              <a:t>Environmentalism</a:t>
            </a:r>
          </a:p>
          <a:p>
            <a:pPr marL="704850" lvl="1" indent="-247650"/>
            <a:r>
              <a:rPr lang="en-US" altLang="en-US" dirty="0"/>
              <a:t>Masks the conflicts by focusing on industrial pollution</a:t>
            </a:r>
          </a:p>
          <a:p>
            <a:pPr marL="247650" indent="-247650"/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F4202F-ADCE-429A-B641-C2A6C0F2959D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000" dirty="0"/>
              <a:t>NEPA required government to consider the effect of actions in light of environmental concerns</a:t>
            </a:r>
          </a:p>
          <a:p>
            <a:r>
              <a:rPr lang="en-US" altLang="en-US" sz="1000" dirty="0"/>
              <a:t>Tell people what to do</a:t>
            </a:r>
          </a:p>
          <a:p>
            <a:pPr lvl="1"/>
            <a:r>
              <a:rPr lang="en-US" altLang="en-US" sz="1000" dirty="0"/>
              <a:t>CWA, CAA</a:t>
            </a:r>
          </a:p>
          <a:p>
            <a:pPr lvl="1"/>
            <a:r>
              <a:rPr lang="en-US" altLang="en-US" sz="1000" dirty="0"/>
              <a:t>Endangered species</a:t>
            </a:r>
          </a:p>
          <a:p>
            <a:pPr lvl="1"/>
            <a:r>
              <a:rPr lang="en-US" altLang="en-US" sz="1000" dirty="0"/>
              <a:t>Government must consider</a:t>
            </a:r>
          </a:p>
          <a:p>
            <a:pPr lvl="1"/>
            <a:r>
              <a:rPr lang="en-US" altLang="en-US" sz="1000" dirty="0"/>
              <a:t>Definite restrictions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31EEE7-DEC7-4517-9DF6-FFA6DC3EC25B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Indirect arise from the action of government</a:t>
            </a:r>
            <a:r>
              <a:rPr lang="en-US" altLang="en-US"/>
              <a:t> 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1.      Federal action impacts wildlife slightly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2.      Independently, state government has action that also affect wildlife in the area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Federal must consider both.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8DA2C6-D645-44DB-82AC-4DB709819AA7}" type="slidenum">
              <a:rPr lang="en-US" altLang="en-US"/>
              <a:pPr/>
              <a:t>55</a:t>
            </a:fld>
            <a:endParaRPr lang="en-US" alt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Willful and unreasonable action without consideration or in disregard of facts or law or without determining principle.  See rational basis test:  court will not second guess a legislator or administrative body because of expertise of that body, if there is a rational basis.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3944F5-D155-465F-8D9D-AF3CE94DCA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6751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2E3B7A-4276-4FB2-A8E0-68F3AFCFA9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3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04C135-3DE7-4A01-BF42-B32F70182A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543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70458-F378-483A-B37E-232322060A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5237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5C2F85-D7A2-484D-979B-3350771A04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31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F073A-F312-426E-A80D-D6B3CDE0BE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208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E52D47-AF22-435B-81AD-18C23124C0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7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6B24D-836D-4F49-B329-591233156C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4277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BB3B80-BD8F-4496-AE99-BF65328550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375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D3546-186C-443D-8D8D-E0939FA9DE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630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39F692-480D-4DE8-A62E-EA10CCC85F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2768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i="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/>
            </a:lvl1pPr>
          </a:lstStyle>
          <a:p>
            <a:fld id="{9B0A2C6A-AE4F-42F1-AE1D-1C0640FE573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o.org/iso-14001-environmental-management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w.cornell.edu/cfr/text/33/230.9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supreme.justia.com/cases/federal/us/427/390/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en-US" altLang="en-US" sz="4400" dirty="0"/>
              <a:t>Environmental Law and Permits</a:t>
            </a: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altLang="en-US" sz="3200" dirty="0"/>
              <a:t>ENVE 644 </a:t>
            </a:r>
          </a:p>
          <a:p>
            <a:r>
              <a:rPr lang="en-US" altLang="en-US" sz="3200" dirty="0"/>
              <a:t>Spring </a:t>
            </a:r>
            <a:r>
              <a:rPr lang="en-US" altLang="en-US" sz="3200" dirty="0" smtClean="0"/>
              <a:t>2020</a:t>
            </a:r>
            <a:endParaRPr lang="en-US" altLang="en-US" sz="3200" dirty="0"/>
          </a:p>
          <a:p>
            <a:r>
              <a:rPr lang="en-US" altLang="en-US" sz="3200" dirty="0"/>
              <a:t>Dr. Robert A. Perkins, PE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774C-53DA-45BE-B93F-99944D0DB55E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Tort Law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Is reactive, must have a harm</a:t>
            </a:r>
          </a:p>
          <a:p>
            <a:r>
              <a:rPr lang="en-US" altLang="en-US"/>
              <a:t>Limited to proven current or past “damages” </a:t>
            </a:r>
          </a:p>
          <a:p>
            <a:r>
              <a:rPr lang="en-US" altLang="en-US"/>
              <a:t>Once damages have been awarded, there is no incentive for polluter to stop</a:t>
            </a:r>
          </a:p>
          <a:p>
            <a:r>
              <a:rPr lang="en-US" altLang="en-US"/>
              <a:t>Often multiple polluters cause problem</a:t>
            </a:r>
          </a:p>
          <a:p>
            <a:pPr lvl="1"/>
            <a:r>
              <a:rPr lang="en-US" altLang="en-US"/>
              <a:t>Can’t identify cause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00FA-A809-4BFF-B011-B958F403355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Other methods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Subsidies</a:t>
            </a:r>
          </a:p>
          <a:p>
            <a:r>
              <a:rPr lang="en-US" altLang="en-US"/>
              <a:t>Emission charges</a:t>
            </a:r>
          </a:p>
          <a:p>
            <a:r>
              <a:rPr lang="en-US" altLang="en-US"/>
              <a:t>Green taxes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3FFB-046D-4776-9A4F-CF393FF67EA0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Direct Regulation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“Command and Control”</a:t>
            </a:r>
          </a:p>
          <a:p>
            <a:r>
              <a:rPr lang="en-US" altLang="en-US"/>
              <a:t>Set standards</a:t>
            </a:r>
          </a:p>
          <a:p>
            <a:r>
              <a:rPr lang="en-US" altLang="en-US"/>
              <a:t>Mandate compliance</a:t>
            </a:r>
          </a:p>
          <a:p>
            <a:r>
              <a:rPr lang="en-US" altLang="en-US"/>
              <a:t>Sanctions for non-compliance</a:t>
            </a:r>
          </a:p>
          <a:p>
            <a:r>
              <a:rPr lang="en-US" altLang="en-US"/>
              <a:t>“End of Pipe” Regulations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F1EA8-F492-4372-8372-9419EF476BCE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History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Pre-1970’s</a:t>
            </a:r>
          </a:p>
          <a:p>
            <a:r>
              <a:rPr lang="en-US" altLang="en-US"/>
              <a:t>No national policy with respect to the environment</a:t>
            </a:r>
          </a:p>
          <a:p>
            <a:r>
              <a:rPr lang="en-US" altLang="en-US"/>
              <a:t>Rivers and Harbors Act of 1899</a:t>
            </a:r>
          </a:p>
          <a:p>
            <a:r>
              <a:rPr lang="en-US" altLang="en-US"/>
              <a:t>A few others, pesticides</a:t>
            </a:r>
          </a:p>
          <a:p>
            <a:r>
              <a:rPr lang="en-US" altLang="en-US"/>
              <a:t>Some research and advisory laws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4962-4717-4AB0-8D18-C1B2897CDB0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1970’s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27 major environmental laws passed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Hundreds of regulations</a:t>
            </a:r>
          </a:p>
          <a:p>
            <a:pPr>
              <a:lnSpc>
                <a:spcPct val="90000"/>
              </a:lnSpc>
            </a:pPr>
            <a:r>
              <a:rPr lang="en-US" altLang="en-US"/>
              <a:t>Why</a:t>
            </a:r>
          </a:p>
          <a:p>
            <a:pPr>
              <a:lnSpc>
                <a:spcPct val="90000"/>
              </a:lnSpc>
            </a:pPr>
            <a:r>
              <a:rPr lang="en-US" altLang="en-US"/>
              <a:t>Public's perception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Silent Spring</a:t>
            </a:r>
            <a:r>
              <a:rPr lang="en-US" altLang="en-US"/>
              <a:t>, others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Scientific advances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“The solution to pollution is dilution”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Not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317FF-8A09-4AFC-9CAF-1BB1876D9E75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Since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Ups and downs in numbers of new laws and  regulations</a:t>
            </a:r>
          </a:p>
          <a:p>
            <a:r>
              <a:rPr lang="en-US" altLang="en-US" dirty="0"/>
              <a:t>But trend is towards more regulation and fine tuning of those in place</a:t>
            </a:r>
          </a:p>
          <a:p>
            <a:r>
              <a:rPr lang="en-US" altLang="en-US" dirty="0"/>
              <a:t>Business has adjusted</a:t>
            </a:r>
          </a:p>
          <a:p>
            <a:r>
              <a:rPr lang="en-US" altLang="en-US" dirty="0"/>
              <a:t>Citizens pay through cost of </a:t>
            </a:r>
            <a:r>
              <a:rPr lang="en-US" altLang="en-US" dirty="0" smtClean="0"/>
              <a:t>goods </a:t>
            </a:r>
            <a:r>
              <a:rPr lang="en-US" altLang="en-US" dirty="0"/>
              <a:t>and services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9664-76B9-45F8-AB49-CE8992E555D3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Better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Proactive approach</a:t>
            </a:r>
          </a:p>
          <a:p>
            <a:r>
              <a:rPr lang="en-US" altLang="en-US" dirty="0"/>
              <a:t>Public relations</a:t>
            </a:r>
          </a:p>
          <a:p>
            <a:r>
              <a:rPr lang="en-US" altLang="en-US" dirty="0"/>
              <a:t>Worldwide markets</a:t>
            </a:r>
          </a:p>
          <a:p>
            <a:r>
              <a:rPr lang="en-US" altLang="en-US" dirty="0"/>
              <a:t>ISO </a:t>
            </a:r>
            <a:r>
              <a:rPr lang="en-US" altLang="en-US" dirty="0" smtClean="0"/>
              <a:t>14000</a:t>
            </a:r>
          </a:p>
          <a:p>
            <a:r>
              <a:rPr lang="en-US" altLang="en-US" dirty="0" smtClean="0">
                <a:hlinkClick r:id="rId2"/>
              </a:rPr>
              <a:t>https://www.iso.org/iso-14001-environmental-management.html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9AD42-2B16-4356-8349-29764BA418D4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Types of Environmental Laws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2800"/>
          </a:p>
          <a:p>
            <a:r>
              <a:rPr lang="en-US" altLang="en-US"/>
              <a:t>Planning Laws</a:t>
            </a:r>
          </a:p>
          <a:p>
            <a:r>
              <a:rPr lang="en-US" altLang="en-US"/>
              <a:t>Regulatory Laws</a:t>
            </a:r>
          </a:p>
          <a:p>
            <a:r>
              <a:rPr lang="en-US" altLang="en-US"/>
              <a:t>Elements of both</a:t>
            </a:r>
          </a:p>
          <a:p>
            <a:pPr lvl="1"/>
            <a:endParaRPr lang="en-US" altLang="en-US" sz="3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069A-F075-4ACC-9885-D1CFC8FCF7C3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1970, NEPA, 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National Environmental Policy Act</a:t>
            </a:r>
          </a:p>
          <a:p>
            <a:r>
              <a:rPr lang="en-US" altLang="en-US"/>
              <a:t> Law that started the environmental era</a:t>
            </a:r>
          </a:p>
          <a:p>
            <a:r>
              <a:rPr lang="en-US" altLang="en-US"/>
              <a:t> Statement of Congressional Purpose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98D2-B1E9-4B15-AC5E-C8857A1ED2E3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867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latin typeface="Arial Unicode MS" panose="020B0604020202020204" pitchFamily="34" charset="-128"/>
              </a:rPr>
              <a:t>To declare a </a:t>
            </a:r>
            <a:r>
              <a:rPr lang="en-US" altLang="en-US" sz="3600" b="1">
                <a:latin typeface="Arial Unicode MS" panose="020B0604020202020204" pitchFamily="34" charset="-128"/>
              </a:rPr>
              <a:t>national policy</a:t>
            </a:r>
            <a:r>
              <a:rPr lang="en-US" altLang="en-US">
                <a:latin typeface="Arial Unicode MS" panose="020B0604020202020204" pitchFamily="34" charset="-128"/>
              </a:rPr>
              <a:t> which will encourage productive and enjoyable harmony between man and his environment; to </a:t>
            </a:r>
            <a:r>
              <a:rPr lang="en-US" altLang="en-US" sz="3600" b="1">
                <a:latin typeface="Arial Unicode MS" panose="020B0604020202020204" pitchFamily="34" charset="-128"/>
              </a:rPr>
              <a:t>promote efforts which will prevent or eliminate damage to the environment</a:t>
            </a:r>
            <a:r>
              <a:rPr lang="en-US" altLang="en-US">
                <a:latin typeface="Arial Unicode MS" panose="020B0604020202020204" pitchFamily="34" charset="-128"/>
              </a:rPr>
              <a:t> and biosphere and stimulate the health and welfare of man; to enrich the understanding of the ecological systems and natural resources important to the Nation;</a:t>
            </a:r>
            <a:r>
              <a:rPr lang="en-US" altLang="en-US"/>
              <a:t> 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38200" y="1447800"/>
            <a:ext cx="7772400" cy="1470025"/>
          </a:xfrm>
        </p:spPr>
        <p:txBody>
          <a:bodyPr anchor="ctr"/>
          <a:lstStyle/>
          <a:p>
            <a:r>
              <a:rPr lang="en-US" altLang="en-US" sz="4400" dirty="0"/>
              <a:t>Class </a:t>
            </a:r>
            <a:r>
              <a:rPr lang="en-US" altLang="en-US" sz="4400" dirty="0" smtClean="0"/>
              <a:t>2</a:t>
            </a:r>
            <a:endParaRPr lang="en-US" altLang="en-US" sz="4400" dirty="0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124200"/>
            <a:ext cx="6400800" cy="1752600"/>
          </a:xfrm>
        </p:spPr>
        <p:txBody>
          <a:bodyPr/>
          <a:lstStyle/>
          <a:p>
            <a:r>
              <a:rPr lang="en-US" altLang="en-US" sz="3200" dirty="0"/>
              <a:t>Environmental Policy</a:t>
            </a:r>
          </a:p>
          <a:p>
            <a:r>
              <a:rPr lang="en-US" altLang="en-US" sz="3200" dirty="0" smtClean="0"/>
              <a:t>NEPA</a:t>
            </a:r>
            <a:endParaRPr lang="en-US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7376B-1692-41AF-A61B-761EF290E7B8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NEPA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sz="2800"/>
              <a:t>Established Council on Environmental Quality (CEQ)</a:t>
            </a:r>
          </a:p>
          <a:p>
            <a:pPr marL="990600" lvl="1" indent="-533400">
              <a:buFontTx/>
              <a:buAutoNum type="arabicPeriod"/>
            </a:pPr>
            <a:r>
              <a:rPr lang="en-US" altLang="en-US" sz="2400"/>
              <a:t>Oversee federal agencies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800"/>
              <a:t>Requires federal agencies to take environmental consequences of their decisions into account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800"/>
              <a:t>Requires an Environmental Impact Statement for major actions of federal agencies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71C5-E4A5-489E-A420-F3DAC30216C2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CEQ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Primarily advisory</a:t>
            </a:r>
          </a:p>
          <a:p>
            <a:r>
              <a:rPr lang="en-US" altLang="en-US"/>
              <a:t>CEQ implements regulations to implement NEPA</a:t>
            </a:r>
          </a:p>
          <a:p>
            <a:r>
              <a:rPr lang="en-US" altLang="en-US"/>
              <a:t>Coordinates policies of other agencies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Publishes annual report on state of the environment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B1D86-99F5-4380-BF03-19D28DA928F2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EIS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The Federal Government shall…include in every recommendation or report on proposal for legislation and other major </a:t>
            </a:r>
            <a:r>
              <a:rPr lang="en-US" altLang="en-US" b="1">
                <a:cs typeface="Times New Roman" panose="02020603050405020304" pitchFamily="18" charset="0"/>
              </a:rPr>
              <a:t>Federal actions</a:t>
            </a:r>
            <a:r>
              <a:rPr lang="en-US" altLang="en-US">
                <a:cs typeface="Times New Roman" panose="02020603050405020304" pitchFamily="18" charset="0"/>
              </a:rPr>
              <a:t> </a:t>
            </a:r>
            <a:r>
              <a:rPr lang="en-US" altLang="en-US" b="1">
                <a:cs typeface="Times New Roman" panose="02020603050405020304" pitchFamily="18" charset="0"/>
              </a:rPr>
              <a:t>significantly affecting</a:t>
            </a:r>
            <a:r>
              <a:rPr lang="en-US" altLang="en-US">
                <a:cs typeface="Times New Roman" panose="02020603050405020304" pitchFamily="18" charset="0"/>
              </a:rPr>
              <a:t> the quality of the human environment, a detailed statement of the responsible official…</a:t>
            </a:r>
            <a:r>
              <a:rPr lang="en-US" altLang="en-US"/>
              <a:t> (Section 102 NEPA)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F7CA-FCA3-4E94-88A1-ECFDC86AFB0D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Four Issues affect EIS requirement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Is it</a:t>
            </a:r>
            <a:r>
              <a:rPr lang="en-US" altLang="en-US" b="1">
                <a:cs typeface="Times New Roman" panose="02020603050405020304" pitchFamily="18" charset="0"/>
              </a:rPr>
              <a:t> Federal?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Is there a</a:t>
            </a:r>
            <a:r>
              <a:rPr lang="en-US" altLang="en-US" b="1">
                <a:cs typeface="Times New Roman" panose="02020603050405020304" pitchFamily="18" charset="0"/>
              </a:rPr>
              <a:t> proposed action</a:t>
            </a:r>
            <a:r>
              <a:rPr lang="en-US" altLang="en-US">
                <a:cs typeface="Times New Roman" panose="02020603050405020304" pitchFamily="18" charset="0"/>
              </a:rPr>
              <a:t>?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Might it</a:t>
            </a:r>
            <a:r>
              <a:rPr lang="en-US" altLang="en-US" b="1">
                <a:cs typeface="Times New Roman" panose="02020603050405020304" pitchFamily="18" charset="0"/>
              </a:rPr>
              <a:t> significantly affect….?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Is there an</a:t>
            </a:r>
            <a:r>
              <a:rPr lang="en-US" altLang="en-US" b="1">
                <a:cs typeface="Times New Roman" panose="02020603050405020304" pitchFamily="18" charset="0"/>
              </a:rPr>
              <a:t> exemption?</a:t>
            </a:r>
          </a:p>
          <a:p>
            <a:endParaRPr lang="en-US" altLang="en-US" b="1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C415-047F-432D-A183-9921C67C1CC2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Federal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Federal action is “potentially subject to Federal control and responsibly” thus actions of a permit recipients are part of federal action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But, “small handle” concept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Winnebago Tribe of Neb. V. Ray, 621 F. 2d. 269 (8t Cir 1980)</a:t>
            </a:r>
            <a:r>
              <a:rPr lang="en-US" altLang="en-US" dirty="0"/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FA83-C93E-4073-A88A-6D61836376C5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Action</a:t>
            </a:r>
            <a:br>
              <a:rPr lang="en-US" altLang="en-US">
                <a:cs typeface="Times New Roman" panose="02020603050405020304" pitchFamily="18" charset="0"/>
              </a:rPr>
            </a:br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AutoNum type="arabicPeriod"/>
            </a:pPr>
            <a:r>
              <a:rPr lang="en-US" altLang="en-US" dirty="0"/>
              <a:t>Must be actual proposal </a:t>
            </a:r>
            <a:r>
              <a:rPr lang="en-US" altLang="en-US" sz="2800" dirty="0"/>
              <a:t>[</a:t>
            </a:r>
            <a:r>
              <a:rPr lang="en-US" altLang="en-US" sz="2800" dirty="0" err="1"/>
              <a:t>Kleppe</a:t>
            </a:r>
            <a:r>
              <a:rPr lang="en-US" altLang="en-US" sz="2800" dirty="0"/>
              <a:t> v. Sierra Club, 427 US 390 (1976)]</a:t>
            </a:r>
          </a:p>
          <a:p>
            <a:pPr>
              <a:buFontTx/>
              <a:buAutoNum type="arabicPeriod"/>
            </a:pPr>
            <a:r>
              <a:rPr lang="en-US" altLang="en-US" dirty="0"/>
              <a:t>Inaction, agencies failure to take action</a:t>
            </a:r>
          </a:p>
          <a:p>
            <a:pPr>
              <a:buFontTx/>
              <a:buAutoNum type="arabicPeriod"/>
            </a:pPr>
            <a:r>
              <a:rPr lang="en-US" altLang="en-US" dirty="0">
                <a:cs typeface="Times New Roman" panose="02020603050405020304" pitchFamily="18" charset="0"/>
              </a:rPr>
              <a:t>Proposed legislation, only when an agency itself has prepared a specific legislative proposal for submission to Congress</a:t>
            </a:r>
            <a:r>
              <a:rPr lang="en-US" altLang="en-US" dirty="0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377DD-9B60-43D2-B4DD-8F33D1BBD314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Significantly Affecting</a:t>
            </a:r>
            <a:r>
              <a:rPr lang="en-US" altLang="en-US"/>
              <a:t> 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40 CRF 1508.27 defines “significantly”</a:t>
            </a:r>
          </a:p>
          <a:p>
            <a:r>
              <a:rPr lang="en-US" altLang="en-US" dirty="0">
                <a:cs typeface="Times New Roman" panose="02020603050405020304" pitchFamily="18" charset="0"/>
              </a:rPr>
              <a:t>Context </a:t>
            </a:r>
          </a:p>
          <a:p>
            <a:r>
              <a:rPr lang="en-US" altLang="en-US" dirty="0">
                <a:cs typeface="Times New Roman" panose="02020603050405020304" pitchFamily="18" charset="0"/>
              </a:rPr>
              <a:t>Effects on the world, nation, region, locale </a:t>
            </a:r>
          </a:p>
          <a:p>
            <a:r>
              <a:rPr lang="en-US" altLang="en-US" dirty="0">
                <a:cs typeface="Times New Roman" panose="02020603050405020304" pitchFamily="18" charset="0"/>
              </a:rPr>
              <a:t>Both short term and long term</a:t>
            </a:r>
          </a:p>
          <a:p>
            <a:r>
              <a:rPr lang="en-US" altLang="en-US" dirty="0"/>
              <a:t>Intensity, severity including</a:t>
            </a:r>
          </a:p>
          <a:p>
            <a:pPr lvl="1"/>
            <a:r>
              <a:rPr lang="en-US" altLang="en-US" dirty="0">
                <a:cs typeface="Times New Roman" panose="02020603050405020304" pitchFamily="18" charset="0"/>
              </a:rPr>
              <a:t>Unique values, controversy, degree of uncertainty, precedent setting, etc.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459A-19D1-4E50-AA78-BCC61F74F7F0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Includes potential threats to state and local laws.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695EA-0364-4926-AF8D-D10ACC01290E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altLang="en-US" sz="3200">
                <a:solidFill>
                  <a:schemeClr val="tx1"/>
                </a:solidFill>
              </a:rPr>
              <a:t>  </a:t>
            </a:r>
            <a:r>
              <a:rPr lang="en-US" altLang="en-US" sz="3200" b="1">
                <a:solidFill>
                  <a:schemeClr val="tx1"/>
                </a:solidFill>
              </a:rPr>
              <a:t>Affecting</a:t>
            </a:r>
            <a:br>
              <a:rPr lang="en-US" altLang="en-US" sz="3200" b="1">
                <a:solidFill>
                  <a:schemeClr val="tx1"/>
                </a:solidFill>
              </a:rPr>
            </a:br>
            <a:endParaRPr lang="en-US" altLang="en-US" sz="3200" b="1">
              <a:solidFill>
                <a:schemeClr val="tx1"/>
              </a:solidFill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562600"/>
          </a:xfrm>
        </p:spPr>
        <p:txBody>
          <a:bodyPr/>
          <a:lstStyle/>
          <a:p>
            <a:r>
              <a:rPr lang="en-US" altLang="en-US" sz="3600"/>
              <a:t>“affect” is a synonym of “impacts” (verb)</a:t>
            </a:r>
          </a:p>
          <a:p>
            <a:r>
              <a:rPr lang="en-US" altLang="en-US" sz="3600"/>
              <a:t>“effect is synonym of “impact”(noun)</a:t>
            </a:r>
          </a:p>
          <a:p>
            <a:r>
              <a:rPr lang="en-US" altLang="en-US" sz="3600"/>
              <a:t>1. Effects on the human environment include:</a:t>
            </a:r>
          </a:p>
          <a:p>
            <a:r>
              <a:rPr lang="en-US" altLang="en-US" sz="3600"/>
              <a:t>2. environment and ecosystems, and on </a:t>
            </a:r>
          </a:p>
          <a:p>
            <a:r>
              <a:rPr lang="en-US" altLang="en-US" sz="3600"/>
              <a:t>3. aesthetic, historic, cultural, economic, social, or health, </a:t>
            </a:r>
          </a:p>
          <a:p>
            <a:r>
              <a:rPr lang="en-US" altLang="en-US" sz="3600"/>
              <a:t>4. whether </a:t>
            </a:r>
            <a:r>
              <a:rPr lang="en-US" altLang="en-US" sz="3600" b="1"/>
              <a:t>direct, indirect, or cumulative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F81AF-51CF-4E1B-87E4-0D0DBAEFF084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r>
              <a:rPr lang="en-US" altLang="en-US"/>
              <a:t>Social and economic effects themselves do not trigger EIS</a:t>
            </a:r>
          </a:p>
          <a:p>
            <a:endParaRPr lang="en-US" altLang="en-US"/>
          </a:p>
          <a:p>
            <a:r>
              <a:rPr lang="en-US" altLang="en-US"/>
              <a:t>But environmental effects that causes social and economic effects will trigger EIS.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4FC4-0CFA-416A-A1AC-96BBD26F565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Environmental Policy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Philosophy behind the laws</a:t>
            </a:r>
          </a:p>
          <a:p>
            <a:r>
              <a:rPr lang="en-US" altLang="en-US"/>
              <a:t>The need for regulation</a:t>
            </a:r>
          </a:p>
          <a:p>
            <a:r>
              <a:rPr lang="en-US" altLang="en-US"/>
              <a:t>“Tragedy of the Commons”</a:t>
            </a:r>
          </a:p>
          <a:p>
            <a:pPr lvl="1"/>
            <a:r>
              <a:rPr lang="en-US" altLang="en-US"/>
              <a:t>A herdsman derives all the benefit from grazing an extra animal</a:t>
            </a:r>
          </a:p>
          <a:p>
            <a:pPr lvl="1"/>
            <a:r>
              <a:rPr lang="en-US" altLang="en-US"/>
              <a:t>The cost is spread among 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5B90D-66D2-493C-889A-47BA18D75E84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    Cases about effects, generally must be physical effect</a:t>
            </a:r>
            <a:br>
              <a:rPr lang="en-US" altLang="en-US">
                <a:cs typeface="Times New Roman" panose="02020603050405020304" pitchFamily="18" charset="0"/>
              </a:rPr>
            </a:br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30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Metropolitan Edison Co. v. PANE, 460 U.S. 766 (1983) Restarting 3 Mile Island cause psychological harm not physical </a:t>
            </a:r>
          </a:p>
          <a:p>
            <a:pPr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Douglas County v. Babbitt (9</a:t>
            </a:r>
            <a:r>
              <a:rPr lang="en-US" altLang="en-US" sz="2800" baseline="30000">
                <a:cs typeface="Times New Roman" panose="02020603050405020304" pitchFamily="18" charset="0"/>
              </a:rPr>
              <a:t>th</a:t>
            </a:r>
            <a:r>
              <a:rPr lang="en-US" altLang="en-US" sz="2800">
                <a:cs typeface="Times New Roman" panose="02020603050405020304" pitchFamily="18" charset="0"/>
              </a:rPr>
              <a:t> Cir 1995) preserving the natural environment did not require NEPA because it did not alter the physical environment</a:t>
            </a:r>
          </a:p>
          <a:p>
            <a:pPr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National Wildlife Federation v. Espy, (9</a:t>
            </a:r>
            <a:r>
              <a:rPr lang="en-US" altLang="en-US" sz="2800" baseline="30000">
                <a:cs typeface="Times New Roman" panose="02020603050405020304" pitchFamily="18" charset="0"/>
              </a:rPr>
              <a:t>th</a:t>
            </a:r>
            <a:r>
              <a:rPr lang="en-US" altLang="en-US" sz="2800">
                <a:cs typeface="Times New Roman" panose="02020603050405020304" pitchFamily="18" charset="0"/>
              </a:rPr>
              <a:t> Cir 1995), land disposal that did not affect the status quo did not trigger NEPA.</a:t>
            </a:r>
            <a:r>
              <a:rPr lang="en-US" altLang="en-US" sz="2800"/>
              <a:t>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19CA-1AFC-4740-8ECD-6394BEE74746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Types of Effects</a:t>
            </a:r>
            <a:r>
              <a:rPr lang="en-US" altLang="en-US"/>
              <a:t> 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Direct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Caused by action, occur at same time and place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Indirect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 </a:t>
            </a:r>
            <a:r>
              <a:rPr lang="en-US" altLang="en-US" sz="2400">
                <a:cs typeface="Times New Roman" panose="02020603050405020304" pitchFamily="18" charset="0"/>
              </a:rPr>
              <a:t>Later in time or farther removed in distance but “reasonably foreseeable.”</a:t>
            </a:r>
            <a:r>
              <a:rPr lang="en-US" altLang="en-US" sz="240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Cumulative impacts</a:t>
            </a:r>
            <a:r>
              <a:rPr lang="en-US" altLang="en-US" sz="280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Incremental</a:t>
            </a:r>
            <a:r>
              <a:rPr lang="en-US" altLang="en-US" sz="240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Cumulative may arise from totally unrelated activities, either past, present, or future which interact with the government action in question</a:t>
            </a:r>
            <a:r>
              <a:rPr lang="en-US" altLang="en-US" sz="2400"/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31A88-E9AF-47F9-A36D-A8625014DF24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     Exemptions</a:t>
            </a:r>
            <a:br>
              <a:rPr lang="en-US" altLang="en-US">
                <a:cs typeface="Times New Roman" panose="02020603050405020304" pitchFamily="18" charset="0"/>
              </a:rPr>
            </a:br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 Explicit, Congress might exempt in a law.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Implicit, if no agency discretion involved, 			congress implied no NEPA.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cs typeface="Times New Roman" panose="02020603050405020304" pitchFamily="18" charset="0"/>
              </a:rPr>
              <a:t>Flint Ridge Dev. V. Scenic rivers Assn, 426 U.S. 776 (1976) 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But if action in mandated, but agency has discretion as to manner, it is not exempt. 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Beneficial actions are not exempt.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EA1-BC04-492F-A383-38C4949C620F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Agency Compliance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Sometimes obvious an EIS is required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Or not required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Or the agency proposing the action must make a decision.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Agency can adopt a categorical exclusion by making a rule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33 CFR 230.9</a:t>
            </a:r>
          </a:p>
          <a:p>
            <a:pPr>
              <a:lnSpc>
                <a:spcPct val="90000"/>
              </a:lnSpc>
            </a:pPr>
            <a:r>
              <a:rPr lang="en-US" altLang="en-US" sz="1600" dirty="0" smtClean="0">
                <a:hlinkClick r:id="rId2"/>
              </a:rPr>
              <a:t>https://www.law.cornell.edu/cfr/text/33/230.9</a:t>
            </a:r>
            <a:r>
              <a:rPr lang="en-US" altLang="en-US" sz="1600" dirty="0" smtClean="0"/>
              <a:t> 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E3120-6940-4C12-B224-EDF8458B83E0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NEPA Process</a:t>
            </a:r>
          </a:p>
        </p:txBody>
      </p:sp>
      <p:sp>
        <p:nvSpPr>
          <p:cNvPr id="132099" name="Text Box 3"/>
          <p:cNvSpPr txBox="1">
            <a:spLocks noChangeArrowheads="1"/>
          </p:cNvSpPr>
          <p:nvPr/>
        </p:nvSpPr>
        <p:spPr bwMode="auto">
          <a:xfrm>
            <a:off x="3276600" y="2362200"/>
            <a:ext cx="220980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EA (Environmental Assessment)</a:t>
            </a:r>
          </a:p>
        </p:txBody>
      </p:sp>
      <p:sp>
        <p:nvSpPr>
          <p:cNvPr id="132100" name="Line 4"/>
          <p:cNvSpPr>
            <a:spLocks noChangeShapeType="1"/>
          </p:cNvSpPr>
          <p:nvPr/>
        </p:nvSpPr>
        <p:spPr bwMode="auto">
          <a:xfrm flipH="1">
            <a:off x="3048000" y="3581400"/>
            <a:ext cx="10668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101" name="Line 5"/>
          <p:cNvSpPr>
            <a:spLocks noChangeShapeType="1"/>
          </p:cNvSpPr>
          <p:nvPr/>
        </p:nvSpPr>
        <p:spPr bwMode="auto">
          <a:xfrm>
            <a:off x="4114800" y="3581400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102" name="Text Box 6"/>
          <p:cNvSpPr txBox="1">
            <a:spLocks noChangeArrowheads="1"/>
          </p:cNvSpPr>
          <p:nvPr/>
        </p:nvSpPr>
        <p:spPr bwMode="auto">
          <a:xfrm>
            <a:off x="1295400" y="4343400"/>
            <a:ext cx="2286000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FONSI (Finding of no significant impact)</a:t>
            </a:r>
          </a:p>
        </p:txBody>
      </p:sp>
      <p:sp>
        <p:nvSpPr>
          <p:cNvPr id="132103" name="Text Box 7"/>
          <p:cNvSpPr txBox="1">
            <a:spLocks noChangeArrowheads="1"/>
          </p:cNvSpPr>
          <p:nvPr/>
        </p:nvSpPr>
        <p:spPr bwMode="auto">
          <a:xfrm>
            <a:off x="4572000" y="4343400"/>
            <a:ext cx="2438400" cy="13795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EIS</a:t>
            </a:r>
          </a:p>
          <a:p>
            <a:pPr algn="ctr">
              <a:spcBef>
                <a:spcPct val="50000"/>
              </a:spcBef>
            </a:pPr>
            <a:r>
              <a:rPr lang="en-US" altLang="en-US"/>
              <a:t>(Environmental impact statement)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36A5-1A61-4889-A2A3-68015876155C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   Contents of EA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67056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dirty="0">
                <a:cs typeface="Times New Roman" panose="02020603050405020304" pitchFamily="18" charset="0"/>
              </a:rPr>
              <a:t>	15 pages maximum</a:t>
            </a:r>
          </a:p>
          <a:p>
            <a:r>
              <a:rPr lang="en-US" altLang="en-US" sz="2800" dirty="0">
                <a:cs typeface="Times New Roman" panose="02020603050405020304" pitchFamily="18" charset="0"/>
              </a:rPr>
              <a:t>Describe the impacts of proposed action</a:t>
            </a:r>
          </a:p>
          <a:p>
            <a:r>
              <a:rPr lang="en-US" altLang="en-US" sz="2800" dirty="0">
                <a:cs typeface="Times New Roman" panose="02020603050405020304" pitchFamily="18" charset="0"/>
              </a:rPr>
              <a:t> Need for action</a:t>
            </a:r>
          </a:p>
          <a:p>
            <a:r>
              <a:rPr lang="en-US" altLang="en-US" sz="2800" dirty="0">
                <a:cs typeface="Times New Roman" panose="02020603050405020304" pitchFamily="18" charset="0"/>
              </a:rPr>
              <a:t> List of other agencies and persons consulted</a:t>
            </a:r>
          </a:p>
          <a:p>
            <a:r>
              <a:rPr lang="en-US" altLang="en-US" sz="2800" dirty="0">
                <a:cs typeface="Times New Roman" panose="02020603050405020304" pitchFamily="18" charset="0"/>
              </a:rPr>
              <a:t>Explanation of why agency believes action will not have a significant effect on the environment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1766D-9E30-4C99-93DA-6EB97E1C422C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Permit applicants might be required to prepare the EA, but agency remains responsible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For independently evaluating the information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CF89-1094-49DE-AB72-56C991879F3D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cs typeface="Times New Roman" panose="02020603050405020304" pitchFamily="18" charset="0"/>
              </a:rPr>
              <a:t>EA’s that lead to FONSI’s do not need public notice and comment, unless</a:t>
            </a:r>
          </a:p>
          <a:p>
            <a:pPr lvl="1"/>
            <a:r>
              <a:rPr lang="en-US" altLang="en-US" sz="2400">
                <a:cs typeface="Times New Roman" panose="02020603050405020304" pitchFamily="18" charset="0"/>
              </a:rPr>
              <a:t>Action is one that normally requires a EIS</a:t>
            </a:r>
          </a:p>
          <a:p>
            <a:pPr lvl="1"/>
            <a:r>
              <a:rPr lang="en-US" altLang="en-US" sz="2400">
                <a:cs typeface="Times New Roman" panose="02020603050405020304" pitchFamily="18" charset="0"/>
              </a:rPr>
              <a:t>Or unprecedented.</a:t>
            </a:r>
          </a:p>
          <a:p>
            <a:pPr lvl="1"/>
            <a:r>
              <a:rPr lang="en-US" altLang="en-US" sz="2400">
                <a:cs typeface="Times New Roman" panose="02020603050405020304" pitchFamily="18" charset="0"/>
              </a:rPr>
              <a:t>But, CEQ regulations require agencies to involve environmental agencies, applicants and the public to the extent practical in preparing EA’s 40 CFR 1501.4(b)</a:t>
            </a:r>
          </a:p>
          <a:p>
            <a:pPr lvl="1"/>
            <a:r>
              <a:rPr lang="en-US" altLang="en-US" sz="2400">
                <a:cs typeface="Times New Roman" panose="02020603050405020304" pitchFamily="18" charset="0"/>
              </a:rPr>
              <a:t>Agencies keep them available to other agencies, organizations and the interested public.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9D9CB-E40E-4F65-9916-50D2CEC0CC46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Lead Agency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If there are a number there must be a “lead” agency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CEQ will appoint if various agencies can’t agree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Can be “joint leads”</a:t>
            </a:r>
          </a:p>
          <a:p>
            <a:pPr lvl="1"/>
            <a:r>
              <a:rPr lang="en-US" altLang="en-US">
                <a:cs typeface="Times New Roman" panose="02020603050405020304" pitchFamily="18" charset="0"/>
              </a:rPr>
              <a:t>Could be a state agency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02B3-1A96-4D0F-8792-5811D88612CA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cs typeface="Times New Roman" panose="02020603050405020304" pitchFamily="18" charset="0"/>
              </a:rPr>
              <a:t>Can use contractors to prepare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cs typeface="Times New Roman" panose="02020603050405020304" pitchFamily="18" charset="0"/>
              </a:rPr>
              <a:t>If they have no financial interest</a:t>
            </a:r>
          </a:p>
          <a:p>
            <a:pPr>
              <a:lnSpc>
                <a:spcPct val="90000"/>
              </a:lnSpc>
            </a:pPr>
            <a:r>
              <a:rPr lang="en-US" altLang="en-US">
                <a:cs typeface="Times New Roman" panose="02020603050405020304" pitchFamily="18" charset="0"/>
              </a:rPr>
              <a:t>Government gives guidance, oversight </a:t>
            </a:r>
          </a:p>
          <a:p>
            <a:pPr>
              <a:lnSpc>
                <a:spcPct val="90000"/>
              </a:lnSpc>
            </a:pPr>
            <a:r>
              <a:rPr lang="en-US" altLang="en-US">
                <a:cs typeface="Times New Roman" panose="02020603050405020304" pitchFamily="18" charset="0"/>
              </a:rPr>
              <a:t>Applicants cannot prepare the EIS, but may supply information for it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cs typeface="Times New Roman" panose="02020603050405020304" pitchFamily="18" charset="0"/>
              </a:rPr>
              <a:t>Will pay for it</a:t>
            </a:r>
          </a:p>
          <a:p>
            <a:pPr>
              <a:lnSpc>
                <a:spcPct val="90000"/>
              </a:lnSpc>
            </a:pPr>
            <a:r>
              <a:rPr lang="en-US" altLang="en-US">
                <a:cs typeface="Times New Roman" panose="02020603050405020304" pitchFamily="18" charset="0"/>
              </a:rPr>
              <a:t>As a practical matter, this may be most of the EIS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A154-E0EB-4323-BC99-0E3F1FE0E0C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Economics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Market forces cannot reduce pollution</a:t>
            </a:r>
          </a:p>
          <a:p>
            <a:r>
              <a:rPr lang="en-US" altLang="en-US"/>
              <a:t>Unless some outside force makes polluters pay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DBB6F-6FF5-45D5-87B5-63DE2223B878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Programmatic EIS</a:t>
            </a:r>
            <a:br>
              <a:rPr lang="en-US" altLang="en-US" dirty="0">
                <a:cs typeface="Times New Roman" panose="02020603050405020304" pitchFamily="18" charset="0"/>
              </a:rPr>
            </a:br>
            <a:endParaRPr lang="en-US" altLang="en-US" dirty="0">
              <a:cs typeface="Times New Roman" panose="02020603050405020304" pitchFamily="18" charset="0"/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If action is a program</a:t>
            </a:r>
          </a:p>
          <a:p>
            <a:r>
              <a:rPr lang="en-US" altLang="en-US" dirty="0">
                <a:cs typeface="Times New Roman" panose="02020603050405020304" pitchFamily="18" charset="0"/>
              </a:rPr>
              <a:t>See </a:t>
            </a:r>
            <a:r>
              <a:rPr lang="en-US" altLang="en-US" dirty="0" err="1">
                <a:cs typeface="Times New Roman" panose="02020603050405020304" pitchFamily="18" charset="0"/>
              </a:rPr>
              <a:t>Kieppe</a:t>
            </a:r>
            <a:r>
              <a:rPr lang="en-US" altLang="en-US" dirty="0">
                <a:cs typeface="Times New Roman" panose="02020603050405020304" pitchFamily="18" charset="0"/>
              </a:rPr>
              <a:t> v. Sierra Club 427 U.S. 390 (1976)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r>
              <a:rPr lang="en-US" altLang="en-US" sz="1800" dirty="0">
                <a:hlinkClick r:id="rId2"/>
              </a:rPr>
              <a:t>https://supreme.justia.com/cases/federal/us/427/390</a:t>
            </a:r>
            <a:r>
              <a:rPr lang="en-US" altLang="en-US" sz="1800" dirty="0" smtClean="0">
                <a:hlinkClick r:id="rId2"/>
              </a:rPr>
              <a:t>/</a:t>
            </a:r>
            <a:r>
              <a:rPr lang="en-US" altLang="en-US" sz="1800" dirty="0" smtClean="0"/>
              <a:t> </a:t>
            </a:r>
          </a:p>
          <a:p>
            <a:r>
              <a:rPr lang="en-US" altLang="en-US" dirty="0" smtClean="0"/>
              <a:t>Generally no EIS for planning documents</a:t>
            </a:r>
            <a:endParaRPr lang="en-US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F415-6563-4FE9-A1B7-F394B0282B80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EIS Process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Draft</a:t>
            </a:r>
          </a:p>
          <a:p>
            <a:r>
              <a:rPr lang="en-US" altLang="en-US"/>
              <a:t>Comment / hearings</a:t>
            </a:r>
          </a:p>
          <a:p>
            <a:r>
              <a:rPr lang="en-US" altLang="en-US"/>
              <a:t>Final</a:t>
            </a:r>
          </a:p>
          <a:p>
            <a:r>
              <a:rPr lang="en-US" altLang="en-US"/>
              <a:t>ROD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2F63-5B08-49BA-9117-3A75D6847E4F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Contents of EIS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Per 102(2)(C) of NEPA and CEQ regulations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Must have a statement of the purpose and need for the action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Description of the proposed action and alternatives to proposed action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Must contain a description of the affected environment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Must contain a description of the environmental consequences of proposed and alternatives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4FFF-90CA-4D4B-BB10-BB415616D284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Impacts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Direct, indirect and cumulative impacts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Conflicts with land used 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Energy requirements and conservation potential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Natural or depleted resources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Urban quality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Historic and cultural resources</a:t>
            </a:r>
            <a:r>
              <a:rPr lang="en-US" altLang="en-US"/>
              <a:t> 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9DBAD-40A5-4D31-9C10-A2AABBA55BD4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Alternatives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No action alternative is always required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Only reasonable alternatives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May included some not legally authorized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Applicant cannot define his purpose so narrowly as to exclude reasonable alternatives, but alternatives that are not responsive to applicants purposes are not reasonable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Alternative analysis must be more extensive than EA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8ED7F-B593-459B-8609-F09C6A81DFBF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Unavailable or incomplete information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Formerly required worst case analysis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Often for low probability event with catastrophic  consequences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Now, get data if possible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If not, state what is missing and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make analyses using “theoretical approaches or research methods generally accepted in the scientific community” 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Robertson v. Methow Valley Citizens Council 490 US 322 (1989)</a:t>
            </a:r>
            <a:r>
              <a:rPr lang="en-US" altLang="en-US" sz="2800"/>
              <a:t>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19FD-1998-4FB4-A9F7-6E0AD527B65E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Must contain description of means to mitigate 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EIS need not contain a cost benefit analysis, but if one were made, it must be included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194C-2AAD-416C-862C-8AFA293D464F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Draft EIS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Draft EIS is prepared and made available to public for comment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Typically agency holds public hearings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Always goes to the EPA for comments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All other relevant federal agencies </a:t>
            </a:r>
          </a:p>
          <a:p>
            <a:pPr lvl="1"/>
            <a:r>
              <a:rPr lang="en-US" altLang="en-US">
                <a:cs typeface="Times New Roman" panose="02020603050405020304" pitchFamily="18" charset="0"/>
              </a:rPr>
              <a:t>And state and local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7682-CC6D-424A-9928-B9CEDE967F56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Final EIS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>
                <a:cs typeface="Times New Roman" panose="02020603050405020304" pitchFamily="18" charset="0"/>
              </a:rPr>
              <a:t>Must address the preferred alternative</a:t>
            </a:r>
          </a:p>
          <a:p>
            <a:r>
              <a:rPr lang="en-US" altLang="en-US" sz="2800" dirty="0">
                <a:cs typeface="Times New Roman" panose="02020603050405020304" pitchFamily="18" charset="0"/>
              </a:rPr>
              <a:t>An agency is required to respond to comments on the draft EIS</a:t>
            </a:r>
          </a:p>
          <a:p>
            <a:r>
              <a:rPr lang="en-US" altLang="en-US" sz="2800" dirty="0">
                <a:cs typeface="Times New Roman" panose="02020603050405020304" pitchFamily="18" charset="0"/>
              </a:rPr>
              <a:t>Responses might be:</a:t>
            </a:r>
          </a:p>
          <a:p>
            <a:pPr lvl="1"/>
            <a:r>
              <a:rPr lang="en-US" altLang="en-US" sz="2400" dirty="0">
                <a:cs typeface="Times New Roman" panose="02020603050405020304" pitchFamily="18" charset="0"/>
              </a:rPr>
              <a:t>Modify the alternatives to the proposed action</a:t>
            </a:r>
          </a:p>
          <a:p>
            <a:pPr lvl="1"/>
            <a:r>
              <a:rPr lang="en-US" altLang="en-US" sz="2400" dirty="0">
                <a:cs typeface="Times New Roman" panose="02020603050405020304" pitchFamily="18" charset="0"/>
              </a:rPr>
              <a:t>Develop and evaluate new alternatives</a:t>
            </a:r>
          </a:p>
          <a:p>
            <a:pPr lvl="1"/>
            <a:r>
              <a:rPr lang="en-US" altLang="en-US" sz="2400" dirty="0">
                <a:cs typeface="Times New Roman" panose="02020603050405020304" pitchFamily="18" charset="0"/>
              </a:rPr>
              <a:t>Supplement, improve or modify its analyses, or</a:t>
            </a:r>
          </a:p>
          <a:p>
            <a:pPr lvl="1"/>
            <a:r>
              <a:rPr lang="en-US" altLang="en-US" sz="2400" dirty="0">
                <a:cs typeface="Times New Roman" panose="02020603050405020304" pitchFamily="18" charset="0"/>
              </a:rPr>
              <a:t>Explain why it did not do what the commenter wanted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82B4F-989C-48D0-813E-2DCA3D74045C}" type="slidenum">
              <a:rPr lang="en-US" altLang="en-US"/>
              <a:pPr/>
              <a:t>49</a:t>
            </a:fld>
            <a:endParaRPr lang="en-US" alt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cs typeface="Times New Roman" panose="02020603050405020304" pitchFamily="18" charset="0"/>
              </a:rPr>
              <a:t>EPA, and other agencies, may refer matter to CEQ, if they believe the action is unsatisfactory</a:t>
            </a:r>
          </a:p>
          <a:p>
            <a:r>
              <a:rPr lang="en-US" altLang="en-US" sz="2800">
                <a:cs typeface="Times New Roman" panose="02020603050405020304" pitchFamily="18" charset="0"/>
              </a:rPr>
              <a:t>EPA must review all</a:t>
            </a:r>
          </a:p>
          <a:p>
            <a:r>
              <a:rPr lang="en-US" altLang="en-US" sz="2800">
                <a:cs typeface="Times New Roman" panose="02020603050405020304" pitchFamily="18" charset="0"/>
              </a:rPr>
              <a:t>Interagency disputes referred to CEQ</a:t>
            </a:r>
          </a:p>
          <a:p>
            <a:pPr lvl="1"/>
            <a:r>
              <a:rPr lang="en-US" altLang="en-US" sz="2400">
                <a:cs typeface="Times New Roman" panose="02020603050405020304" pitchFamily="18" charset="0"/>
              </a:rPr>
              <a:t>Referral has been used only 23 times (1987 to 1998) </a:t>
            </a:r>
          </a:p>
          <a:p>
            <a:pPr lvl="1"/>
            <a:r>
              <a:rPr lang="en-US" altLang="en-US" sz="2400">
                <a:cs typeface="Times New Roman" panose="02020603050405020304" pitchFamily="18" charset="0"/>
              </a:rPr>
              <a:t>theoretically to president</a:t>
            </a:r>
          </a:p>
          <a:p>
            <a:pPr lvl="1"/>
            <a:r>
              <a:rPr lang="en-US" altLang="en-US" sz="2400">
                <a:cs typeface="Times New Roman" panose="02020603050405020304" pitchFamily="18" charset="0"/>
              </a:rPr>
              <a:t>Unlikely</a:t>
            </a:r>
          </a:p>
          <a:p>
            <a:pPr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2123-BDDB-49DB-9C51-86CB839B747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Environmental Ethic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Today, most U.S. voters believe we have</a:t>
            </a:r>
          </a:p>
          <a:p>
            <a:r>
              <a:rPr lang="en-US" altLang="en-US"/>
              <a:t>Duty to preserve our ecosystem</a:t>
            </a:r>
          </a:p>
          <a:p>
            <a:r>
              <a:rPr lang="en-US" altLang="en-US"/>
              <a:t>Obligation to future generations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A71D-19BC-4596-B015-C7ADC803A45E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Supplements or Re-write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CEQ can require a supplemental draft or final EIS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For substantial agency changes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Politics and common sense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New circumstances or information that arises after the EIS.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29FE-F026-446C-8F99-4F16EE33AE04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ROD  (</a:t>
            </a:r>
            <a:r>
              <a:rPr lang="en-US" altLang="en-US" dirty="0">
                <a:cs typeface="Times New Roman" panose="02020603050405020304" pitchFamily="18" charset="0"/>
              </a:rPr>
              <a:t>Record of Decision)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>
                <a:cs typeface="Times New Roman" panose="02020603050405020304" pitchFamily="18" charset="0"/>
              </a:rPr>
              <a:t>Final decision of agency</a:t>
            </a:r>
          </a:p>
          <a:p>
            <a:pPr lvl="1"/>
            <a:r>
              <a:rPr lang="en-US" altLang="en-US" sz="2400" dirty="0">
                <a:cs typeface="Times New Roman" panose="02020603050405020304" pitchFamily="18" charset="0"/>
              </a:rPr>
              <a:t>Must identify the environmentally preferred  alternative</a:t>
            </a:r>
          </a:p>
          <a:p>
            <a:pPr lvl="1"/>
            <a:r>
              <a:rPr lang="en-US" altLang="en-US" sz="2400" dirty="0">
                <a:cs typeface="Times New Roman" panose="02020603050405020304" pitchFamily="18" charset="0"/>
              </a:rPr>
              <a:t>Identify and discuss factors used to reach its decision</a:t>
            </a:r>
          </a:p>
          <a:p>
            <a:pPr lvl="1"/>
            <a:r>
              <a:rPr lang="en-US" altLang="en-US" sz="2400" dirty="0">
                <a:cs typeface="Times New Roman" panose="02020603050405020304" pitchFamily="18" charset="0"/>
              </a:rPr>
              <a:t>Must state if all reasonable actions have been taken to avoid or minimize environmental harm, or why not</a:t>
            </a:r>
          </a:p>
          <a:p>
            <a:r>
              <a:rPr lang="en-US" altLang="en-US" sz="2800" dirty="0">
                <a:cs typeface="Times New Roman" panose="02020603050405020304" pitchFamily="18" charset="0"/>
              </a:rPr>
              <a:t>If the decision includes mitigation requirements, ROD must include mitigation monitoring and enforcement program.</a:t>
            </a:r>
            <a:r>
              <a:rPr lang="en-US" altLang="en-US" sz="2800" dirty="0"/>
              <a:t> </a:t>
            </a:r>
          </a:p>
          <a:p>
            <a:pPr lvl="1"/>
            <a:r>
              <a:rPr lang="en-US" altLang="en-US" sz="2400" dirty="0"/>
              <a:t>Will translate in permit stipulations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6A68-1894-431E-BB69-73B84423D73F}" type="slidenum">
              <a:rPr lang="en-US" altLang="en-US"/>
              <a:pPr/>
              <a:t>52</a:t>
            </a:fld>
            <a:endParaRPr lang="en-US" alt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cs typeface="Times New Roman" panose="02020603050405020304" pitchFamily="18" charset="0"/>
              </a:rPr>
              <a:t>Standard </a:t>
            </a:r>
            <a:r>
              <a:rPr lang="en-US" altLang="en-US" dirty="0">
                <a:cs typeface="Times New Roman" panose="02020603050405020304" pitchFamily="18" charset="0"/>
              </a:rPr>
              <a:t>of Judicial Review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EIS is procedural requirement, not a substantive duty.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NEPA only requires agency take certain procedures, not any particular action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Supreme Court said agency does not have to do the best thing for the environment, just must consider effects of its actions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0E1F0-B614-4FA0-B82A-042F47AB4519}" type="slidenum">
              <a:rPr lang="en-US" altLang="en-US"/>
              <a:pPr/>
              <a:t>53</a:t>
            </a:fld>
            <a:endParaRPr lang="en-US" alt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Never a penalty for too much process, such as involving the public too much or considering (studying) too many  impacts.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But these take time and money 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(Hence political leadership is important to outcome)</a:t>
            </a:r>
            <a:endParaRPr lang="en-US" alt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FFCB-81A3-421A-906D-E8E573977FC5}" type="slidenum">
              <a:rPr lang="en-US" altLang="en-US"/>
              <a:pPr/>
              <a:t>54</a:t>
            </a:fld>
            <a:endParaRPr lang="en-US" alt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Challenges to an agency compliance with NEPA</a:t>
            </a:r>
            <a:r>
              <a:rPr lang="en-US" altLang="en-US" dirty="0"/>
              <a:t> 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No EIS was prepared 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This is an attack on the EA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Allege agency has not considered the effects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Alternatives were not considered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Characterization of the effects was unreasonable.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AD61-11A8-4D25-BF62-331519FC8125}" type="slidenum">
              <a:rPr lang="en-US" altLang="en-US"/>
              <a:pPr/>
              <a:t>55</a:t>
            </a:fld>
            <a:endParaRPr lang="en-US" alt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Standard of Judicial Review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Was agency “arbitrary and capricious” 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Which means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“Could a reasonable person have reached the decision the agency reached?”</a:t>
            </a:r>
            <a:endParaRPr lang="en-US" altLang="en-US"/>
          </a:p>
          <a:p>
            <a:r>
              <a:rPr lang="en-US" altLang="en-US"/>
              <a:t>This is not a high standard</a:t>
            </a:r>
          </a:p>
          <a:p>
            <a:r>
              <a:rPr lang="en-US" altLang="en-US"/>
              <a:t>Judicial deference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DD1-528D-4F1E-A01B-165BAF9F4F47}" type="slidenum">
              <a:rPr lang="en-US" altLang="en-US"/>
              <a:pPr/>
              <a:t>56</a:t>
            </a:fld>
            <a:endParaRPr lang="en-US" alt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EIS was not adequate.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Next most frequent 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Inadequate analysis of alternatives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Inadequate mitigation considered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Inadequate discussion of impacts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So if one of several significant impacts was not discussed the court would require the agency to review the EIS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9982-98E2-457A-96B3-8E56A99D6CBB}" type="slidenum">
              <a:rPr lang="en-US" altLang="en-US"/>
              <a:pPr/>
              <a:t>57</a:t>
            </a:fld>
            <a:endParaRPr lang="en-US" altLang="en-US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Environmental Justice</a:t>
            </a:r>
            <a:br>
              <a:rPr lang="en-US" altLang="en-US" dirty="0">
                <a:cs typeface="Times New Roman" panose="02020603050405020304" pitchFamily="18" charset="0"/>
              </a:rPr>
            </a:br>
            <a:endParaRPr lang="en-US" altLang="en-US" dirty="0">
              <a:cs typeface="Times New Roman" panose="02020603050405020304" pitchFamily="18" charset="0"/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As grounds for inadequate EIS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Executive Order does require agencies to look at environmental justice issues seriously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EPA and others address these in the EA or EIS</a:t>
            </a:r>
          </a:p>
          <a:p>
            <a:pPr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4A73-F0BD-47A9-B43F-9A9F0B2CD97C}" type="slidenum">
              <a:rPr lang="en-US" altLang="en-US"/>
              <a:pPr/>
              <a:t>58</a:t>
            </a:fld>
            <a:endParaRPr lang="en-US" alt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State Law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Talk about “Best Interest Finding” later.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612C-D8C8-4F2B-9AA6-003FA365135A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far we’ve come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en-US"/>
              <a:t>Primitive Man</a:t>
            </a:r>
          </a:p>
          <a:p>
            <a:pPr marL="990600" lvl="1" indent="-533400"/>
            <a:r>
              <a:rPr lang="en-US" altLang="en-US"/>
              <a:t>Struggle to overcome and harness nature</a:t>
            </a:r>
          </a:p>
          <a:p>
            <a:pPr marL="990600" lvl="1" indent="-533400"/>
            <a:r>
              <a:rPr lang="en-US" altLang="en-US"/>
              <a:t>Self defense against the ravages of nature</a:t>
            </a:r>
          </a:p>
          <a:p>
            <a:pPr marL="990600" lvl="1" indent="-533400"/>
            <a:r>
              <a:rPr lang="en-US" altLang="en-US"/>
              <a:t>Use of nature to fulfill needs</a:t>
            </a:r>
          </a:p>
          <a:p>
            <a:pPr marL="609600" indent="-609600"/>
            <a:r>
              <a:rPr lang="en-US" altLang="en-US"/>
              <a:t>Progress from hunting and gathering to domestication of wildlife and farming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BC79A-8430-49A4-9776-0D6EB5DAE8A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With more advanced economies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Use of scarce resources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Minerals</a:t>
            </a:r>
          </a:p>
          <a:p>
            <a:pPr>
              <a:lnSpc>
                <a:spcPct val="90000"/>
              </a:lnSpc>
            </a:pPr>
            <a:r>
              <a:rPr lang="en-US" altLang="en-US"/>
              <a:t>Industrialized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Seeming un-scarce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Air, water</a:t>
            </a:r>
          </a:p>
          <a:p>
            <a:pPr>
              <a:lnSpc>
                <a:spcPct val="90000"/>
              </a:lnSpc>
            </a:pPr>
            <a:r>
              <a:rPr lang="en-US" altLang="en-US"/>
              <a:t>But even prehistoric could overuse resources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Hunt out area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Eat seed plants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F62D5-400E-48EF-B55E-3ED03286D90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Environmental Movements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60400" indent="-660400"/>
            <a:r>
              <a:rPr lang="en-US" altLang="en-US"/>
              <a:t>Conservationism</a:t>
            </a:r>
          </a:p>
          <a:p>
            <a:pPr marL="1035050" lvl="1" indent="-577850"/>
            <a:r>
              <a:rPr lang="en-US" altLang="en-US"/>
              <a:t>Utility</a:t>
            </a:r>
          </a:p>
          <a:p>
            <a:pPr marL="660400" indent="-660400"/>
            <a:r>
              <a:rPr lang="en-US" altLang="en-US"/>
              <a:t>Preservationist</a:t>
            </a:r>
          </a:p>
          <a:p>
            <a:pPr marL="1035050" lvl="1" indent="-577850"/>
            <a:r>
              <a:rPr lang="en-US" altLang="en-US"/>
              <a:t>Moral and aesthetic</a:t>
            </a:r>
          </a:p>
          <a:p>
            <a:pPr marL="660400" indent="-660400"/>
            <a:r>
              <a:rPr lang="en-US" altLang="en-US"/>
              <a:t>Philosophical conflict between the two</a:t>
            </a:r>
          </a:p>
          <a:p>
            <a:pPr marL="660400" indent="-660400"/>
            <a:r>
              <a:rPr lang="en-US" altLang="en-US"/>
              <a:t>Environmentalism</a:t>
            </a:r>
          </a:p>
          <a:p>
            <a:pPr marL="1035050" lvl="1" indent="-577850"/>
            <a:r>
              <a:rPr lang="en-US" altLang="en-US"/>
              <a:t>Industrial Pollution</a:t>
            </a:r>
          </a:p>
          <a:p>
            <a:pPr marL="660400" indent="-660400">
              <a:buFontTx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3650-80FD-4736-9E66-12B5ACFDAAE0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Tort Law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Nuisance</a:t>
            </a:r>
          </a:p>
          <a:p>
            <a:pPr lvl="1"/>
            <a:r>
              <a:rPr lang="en-US" altLang="en-US"/>
              <a:t>Interference with another’s use and enjoyment of their land</a:t>
            </a:r>
          </a:p>
          <a:p>
            <a:pPr lvl="1"/>
            <a:r>
              <a:rPr lang="en-US" altLang="en-US"/>
              <a:t>Public, must be brought by public official</a:t>
            </a:r>
          </a:p>
          <a:p>
            <a:pPr lvl="1"/>
            <a:r>
              <a:rPr lang="en-US" altLang="en-US"/>
              <a:t>Private</a:t>
            </a:r>
          </a:p>
          <a:p>
            <a:pPr lvl="1"/>
            <a:r>
              <a:rPr lang="en-US" altLang="en-US"/>
              <a:t>Has been used but is ineffective for most environmental threats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66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B8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</TotalTime>
  <Words>2270</Words>
  <Application>Microsoft Office PowerPoint</Application>
  <PresentationFormat>On-screen Show (4:3)</PresentationFormat>
  <Paragraphs>390</Paragraphs>
  <Slides>58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2" baseType="lpstr">
      <vt:lpstr>Arial Unicode MS</vt:lpstr>
      <vt:lpstr>Arial</vt:lpstr>
      <vt:lpstr>Times New Roman</vt:lpstr>
      <vt:lpstr>Default Design</vt:lpstr>
      <vt:lpstr>Environmental Law and Permits</vt:lpstr>
      <vt:lpstr>Class 2</vt:lpstr>
      <vt:lpstr>Environmental Policy</vt:lpstr>
      <vt:lpstr>Economics</vt:lpstr>
      <vt:lpstr>Environmental Ethic</vt:lpstr>
      <vt:lpstr>How far we’ve come</vt:lpstr>
      <vt:lpstr>PowerPoint Presentation</vt:lpstr>
      <vt:lpstr>Environmental Movements</vt:lpstr>
      <vt:lpstr>Tort Law</vt:lpstr>
      <vt:lpstr>Tort Law</vt:lpstr>
      <vt:lpstr>Other methods</vt:lpstr>
      <vt:lpstr>Direct Regulation</vt:lpstr>
      <vt:lpstr>History</vt:lpstr>
      <vt:lpstr>1970’s</vt:lpstr>
      <vt:lpstr>Since</vt:lpstr>
      <vt:lpstr>Better</vt:lpstr>
      <vt:lpstr>Types of Environmental Laws</vt:lpstr>
      <vt:lpstr>1970, NEPA, </vt:lpstr>
      <vt:lpstr>PowerPoint Presentation</vt:lpstr>
      <vt:lpstr>NEPA</vt:lpstr>
      <vt:lpstr>CEQ</vt:lpstr>
      <vt:lpstr>EIS</vt:lpstr>
      <vt:lpstr>Four Issues affect EIS requirement</vt:lpstr>
      <vt:lpstr>Federal</vt:lpstr>
      <vt:lpstr>Action </vt:lpstr>
      <vt:lpstr>Significantly Affecting </vt:lpstr>
      <vt:lpstr>PowerPoint Presentation</vt:lpstr>
      <vt:lpstr>  Affecting </vt:lpstr>
      <vt:lpstr>PowerPoint Presentation</vt:lpstr>
      <vt:lpstr>    Cases about effects, generally must be physical effect </vt:lpstr>
      <vt:lpstr>Types of Effects </vt:lpstr>
      <vt:lpstr>     Exemptions </vt:lpstr>
      <vt:lpstr>Agency Compliance</vt:lpstr>
      <vt:lpstr>NEPA Process</vt:lpstr>
      <vt:lpstr>   Contents of EA</vt:lpstr>
      <vt:lpstr>PowerPoint Presentation</vt:lpstr>
      <vt:lpstr>PowerPoint Presentation</vt:lpstr>
      <vt:lpstr>Lead Agency</vt:lpstr>
      <vt:lpstr>PowerPoint Presentation</vt:lpstr>
      <vt:lpstr>Programmatic EIS </vt:lpstr>
      <vt:lpstr>EIS Process</vt:lpstr>
      <vt:lpstr>Contents of EIS</vt:lpstr>
      <vt:lpstr>Impacts</vt:lpstr>
      <vt:lpstr>Alternatives</vt:lpstr>
      <vt:lpstr>Unavailable or incomplete information</vt:lpstr>
      <vt:lpstr>PowerPoint Presentation</vt:lpstr>
      <vt:lpstr>Draft EIS</vt:lpstr>
      <vt:lpstr>Final EIS</vt:lpstr>
      <vt:lpstr>PowerPoint Presentation</vt:lpstr>
      <vt:lpstr>Supplements or Re-write</vt:lpstr>
      <vt:lpstr>ROD  (Record of Decision)</vt:lpstr>
      <vt:lpstr>Standard of Judicial Review</vt:lpstr>
      <vt:lpstr>PowerPoint Presentation</vt:lpstr>
      <vt:lpstr>Challenges to an agency compliance with NEPA </vt:lpstr>
      <vt:lpstr>Standard of Judicial Review</vt:lpstr>
      <vt:lpstr>EIS was not adequate.</vt:lpstr>
      <vt:lpstr>Environmental Justice </vt:lpstr>
      <vt:lpstr>State Law</vt:lpstr>
    </vt:vector>
  </TitlesOfParts>
  <Company>Civil and Environmental Engineering, UAF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Law</dc:title>
  <dc:creator>Robert A. Perkins</dc:creator>
  <cp:lastModifiedBy>Bob</cp:lastModifiedBy>
  <cp:revision>29</cp:revision>
  <dcterms:created xsi:type="dcterms:W3CDTF">1999-10-13T17:34:11Z</dcterms:created>
  <dcterms:modified xsi:type="dcterms:W3CDTF">2020-01-27T18:43:09Z</dcterms:modified>
</cp:coreProperties>
</file>